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77" r:id="rId2"/>
    <p:sldId id="263" r:id="rId3"/>
    <p:sldId id="256" r:id="rId4"/>
    <p:sldId id="271" r:id="rId5"/>
    <p:sldId id="268" r:id="rId6"/>
    <p:sldId id="269" r:id="rId7"/>
    <p:sldId id="270" r:id="rId8"/>
    <p:sldId id="272" r:id="rId9"/>
    <p:sldId id="273" r:id="rId10"/>
    <p:sldId id="274" r:id="rId11"/>
    <p:sldId id="275" r:id="rId12"/>
    <p:sldId id="265" r:id="rId13"/>
    <p:sldId id="266" r:id="rId14"/>
    <p:sldId id="276" r:id="rId15"/>
    <p:sldId id="267" r:id="rId16"/>
  </p:sldIdLst>
  <p:sldSz cx="12192000" cy="6858000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CB7"/>
    <a:srgbClr val="BEF8FE"/>
    <a:srgbClr val="BFDD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96" d="100"/>
          <a:sy n="96" d="100"/>
        </p:scale>
        <p:origin x="-178" y="-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1" d="100"/>
          <a:sy n="91" d="100"/>
        </p:scale>
        <p:origin x="2058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2"/>
            <a:ext cx="2945659" cy="498134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2"/>
            <a:ext cx="2945659" cy="498134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52C93CA9-7C34-473A-8A97-EAEACA1D1955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63" y="2"/>
            <a:ext cx="2139393" cy="1004235"/>
          </a:xfrm>
          <a:prstGeom prst="rect">
            <a:avLst/>
          </a:prstGeom>
        </p:spPr>
      </p:pic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871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4059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813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59" cy="49813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CC71076B-2C82-4E7A-9675-E02ED1AE5571}" type="datetimeFigureOut">
              <a:rPr lang="en-US" smtClean="0"/>
              <a:t>6/7/2021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4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2"/>
            <a:ext cx="2945659" cy="498134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2"/>
            <a:ext cx="2945659" cy="498134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0128E5C6-C55D-4FA9-ADFA-E7DEED4FAB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4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8E5C6-C55D-4FA9-ADFA-E7DEED4FABA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550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8E5C6-C55D-4FA9-ADFA-E7DEED4FABA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0667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8E5C6-C55D-4FA9-ADFA-E7DEED4FABA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2183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8E5C6-C55D-4FA9-ADFA-E7DEED4FABA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8389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8E5C6-C55D-4FA9-ADFA-E7DEED4FABA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3112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8E5C6-C55D-4FA9-ADFA-E7DEED4FABA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9606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8E5C6-C55D-4FA9-ADFA-E7DEED4FABA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2017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8E5C6-C55D-4FA9-ADFA-E7DEED4FABA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1015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8E5C6-C55D-4FA9-ADFA-E7DEED4FABA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7641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8E5C6-C55D-4FA9-ADFA-E7DEED4FABA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6842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8E5C6-C55D-4FA9-ADFA-E7DEED4FABA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1028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8E5C6-C55D-4FA9-ADFA-E7DEED4FABA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1872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8E5C6-C55D-4FA9-ADFA-E7DEED4FABA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3122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8E5C6-C55D-4FA9-ADFA-E7DEED4FABA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2875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96EEC-2DF2-448B-8DC1-E6016DA48039}" type="datetime1">
              <a:rPr lang="en-US" smtClean="0"/>
              <a:t>6/7/2021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1398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13D0-805A-4519-8646-FCC9321941C7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ular Callout 6"/>
          <p:cNvSpPr/>
          <p:nvPr userDrawn="1"/>
        </p:nvSpPr>
        <p:spPr>
          <a:xfrm>
            <a:off x="0" y="-6457"/>
            <a:ext cx="12192000" cy="914400"/>
          </a:xfrm>
          <a:prstGeom prst="wedgeRectCallout">
            <a:avLst>
              <a:gd name="adj1" fmla="val 23969"/>
              <a:gd name="adj2" fmla="val 76786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2400" dirty="0" smtClean="0">
                <a:cs typeface="B Homa" panose="00000400000000000000" pitchFamily="2" charset="-78"/>
              </a:rPr>
              <a:t>      </a:t>
            </a:r>
            <a:endParaRPr lang="en-US" sz="2400" dirty="0">
              <a:cs typeface="B Homa" panose="00000400000000000000" pitchFamily="2" charset="-78"/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2365983" y="8093"/>
            <a:ext cx="109728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tx1"/>
                </a:solidFill>
                <a:cs typeface="B Nazanin" panose="00000400000000000000" pitchFamily="2" charset="-78"/>
              </a:rPr>
              <a:t>محل لوگوی پارک مجری</a:t>
            </a:r>
            <a:endParaRPr 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25" name="Group 24"/>
          <p:cNvGrpSpPr/>
          <p:nvPr userDrawn="1"/>
        </p:nvGrpSpPr>
        <p:grpSpPr>
          <a:xfrm>
            <a:off x="3525950" y="7088"/>
            <a:ext cx="1097280" cy="914400"/>
            <a:chOff x="9915277" y="2503488"/>
            <a:chExt cx="1097280" cy="914400"/>
          </a:xfrm>
          <a:solidFill>
            <a:schemeClr val="bg1"/>
          </a:solidFill>
        </p:grpSpPr>
        <p:sp>
          <p:nvSpPr>
            <p:cNvPr id="22" name="Rectangle 21"/>
            <p:cNvSpPr/>
            <p:nvPr userDrawn="1"/>
          </p:nvSpPr>
          <p:spPr>
            <a:xfrm>
              <a:off x="9915277" y="2503488"/>
              <a:ext cx="1097280" cy="914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Picture 20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0039304" y="2549208"/>
              <a:ext cx="849225" cy="822960"/>
            </a:xfrm>
            <a:prstGeom prst="rect">
              <a:avLst/>
            </a:prstGeom>
            <a:grpFill/>
          </p:spPr>
        </p:pic>
      </p:grpSp>
      <p:grpSp>
        <p:nvGrpSpPr>
          <p:cNvPr id="36" name="Group 35"/>
          <p:cNvGrpSpPr/>
          <p:nvPr userDrawn="1"/>
        </p:nvGrpSpPr>
        <p:grpSpPr>
          <a:xfrm>
            <a:off x="1204463" y="7088"/>
            <a:ext cx="1097280" cy="914400"/>
            <a:chOff x="2296083" y="2070810"/>
            <a:chExt cx="1097280" cy="914400"/>
          </a:xfrm>
        </p:grpSpPr>
        <p:sp>
          <p:nvSpPr>
            <p:cNvPr id="29" name="Rectangle 28"/>
            <p:cNvSpPr/>
            <p:nvPr userDrawn="1"/>
          </p:nvSpPr>
          <p:spPr>
            <a:xfrm>
              <a:off x="2296083" y="2070810"/>
              <a:ext cx="1097280" cy="914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459710" y="2070810"/>
              <a:ext cx="770026" cy="914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</p:grpSp>
      <p:grpSp>
        <p:nvGrpSpPr>
          <p:cNvPr id="35" name="Group 34"/>
          <p:cNvGrpSpPr/>
          <p:nvPr userDrawn="1"/>
        </p:nvGrpSpPr>
        <p:grpSpPr>
          <a:xfrm>
            <a:off x="-62687" y="8093"/>
            <a:ext cx="1371600" cy="924107"/>
            <a:chOff x="3060002" y="2351899"/>
            <a:chExt cx="1371600" cy="924107"/>
          </a:xfrm>
        </p:grpSpPr>
        <p:sp>
          <p:nvSpPr>
            <p:cNvPr id="23" name="Rectangle 22"/>
            <p:cNvSpPr/>
            <p:nvPr userDrawn="1"/>
          </p:nvSpPr>
          <p:spPr>
            <a:xfrm>
              <a:off x="3165632" y="2351899"/>
              <a:ext cx="1097280" cy="914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4" name="Picture 33"/>
            <p:cNvPicPr>
              <a:picLocks noChangeAspect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60002" y="2366449"/>
              <a:ext cx="1371600" cy="909557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4028753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50C91-07BA-480E-95A9-6C322C623399}" type="datetime1">
              <a:rPr lang="en-US" smtClean="0"/>
              <a:t>6/7/2021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1398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13D0-805A-4519-8646-FCC9321941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7553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635420-33B0-4660-9795-85D095C81C6A}" type="datetime1">
              <a:rPr lang="en-US" smtClean="0"/>
              <a:t>6/7/2021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1398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8313D0-805A-4519-8646-FCC9321941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436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>
            <a:grpSpLocks noChangeAspect="1"/>
          </p:cNvGrpSpPr>
          <p:nvPr/>
        </p:nvGrpSpPr>
        <p:grpSpPr>
          <a:xfrm>
            <a:off x="227636" y="3348514"/>
            <a:ext cx="1828800" cy="1524000"/>
            <a:chOff x="5220388" y="2260546"/>
            <a:chExt cx="1097280" cy="914400"/>
          </a:xfrm>
          <a:solidFill>
            <a:schemeClr val="bg1"/>
          </a:solidFill>
        </p:grpSpPr>
        <p:sp>
          <p:nvSpPr>
            <p:cNvPr id="15" name="Rectangle 14"/>
            <p:cNvSpPr/>
            <p:nvPr userDrawn="1"/>
          </p:nvSpPr>
          <p:spPr>
            <a:xfrm>
              <a:off x="5220388" y="2260546"/>
              <a:ext cx="1097280" cy="914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" name="Picture 15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5441767" y="2329126"/>
              <a:ext cx="654522" cy="777240"/>
            </a:xfrm>
            <a:prstGeom prst="rect">
              <a:avLst/>
            </a:prstGeom>
            <a:grpFill/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418324"/>
            <a:ext cx="8503920" cy="5893900"/>
          </a:xfrm>
          <a:prstGeom prst="rect">
            <a:avLst/>
          </a:prstGeom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13D0-805A-4519-8646-FCC9321941C7}" type="slidenum">
              <a:rPr lang="en-US" smtClean="0">
                <a:solidFill>
                  <a:schemeClr val="bg2"/>
                </a:solidFill>
              </a:rPr>
              <a:t>1</a:t>
            </a:fld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636" y="1758584"/>
            <a:ext cx="1828800" cy="121274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636" y="49800"/>
            <a:ext cx="1828800" cy="1331596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0592842" y="205138"/>
            <a:ext cx="1138518" cy="9128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tx1"/>
                </a:solidFill>
                <a:cs typeface="B Nazanin" panose="00000400000000000000" pitchFamily="2" charset="-78"/>
              </a:rPr>
              <a:t>محل لوگوی پارک مجری</a:t>
            </a:r>
            <a:endParaRPr 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2761361" y="2001693"/>
            <a:ext cx="6638797" cy="1939266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5400" b="1" dirty="0" smtClean="0">
                <a:cs typeface="B Tabassom" panose="00000400000000000000" pitchFamily="2" charset="-78"/>
              </a:rPr>
              <a:t>راهنمای تهیه فایل ارائه پارسا</a:t>
            </a:r>
          </a:p>
          <a:p>
            <a:pPr algn="ctr"/>
            <a:r>
              <a:rPr lang="fa-IR" sz="5400" b="1" dirty="0" smtClean="0">
                <a:cs typeface="B Tabassom" panose="00000400000000000000" pitchFamily="2" charset="-78"/>
              </a:rPr>
              <a:t>در طرح جوانه </a:t>
            </a:r>
            <a:endParaRPr lang="en-US" sz="5400" b="1" dirty="0">
              <a:cs typeface="B Tabassom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08537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/>
        </p:nvCxnSpPr>
        <p:spPr>
          <a:xfrm>
            <a:off x="1092530" y="6300216"/>
            <a:ext cx="10013620" cy="152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13D0-805A-4519-8646-FCC9321941C7}" type="slidenum">
              <a:rPr lang="en-US" smtClean="0"/>
              <a:t>10</a:t>
            </a:fld>
            <a:endParaRPr lang="en-US" dirty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748811" y="1456683"/>
            <a:ext cx="10923236" cy="519797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 rtl="1"/>
            <a:r>
              <a:rPr lang="fa-IR" sz="31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B Koodak" panose="00000700000000000000" pitchFamily="2" charset="-78"/>
              </a:rPr>
              <a:t>معرفی بازار دستاورد پارسا هدف شامل: </a:t>
            </a:r>
            <a:r>
              <a:rPr lang="fa-IR" sz="25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B Koodak" panose="00000700000000000000" pitchFamily="2" charset="-78"/>
              </a:rPr>
              <a:t>معرفی مشتریان فعلی و یا بالقوه، معرفی محصولات مشابه و رقیب به همراه تصویر (درصورت وجود)، معرفی مزیت‌های رقابتی نسبت به رقبا، معرفی بازار و مجوزهای مورد نیاز برای ورود به بازار</a:t>
            </a:r>
          </a:p>
          <a:p>
            <a:pPr marL="860425" indent="-457200" algn="r" rtl="1">
              <a:lnSpc>
                <a:spcPct val="170000"/>
              </a:lnSpc>
              <a:buFont typeface="Wingdings" panose="05000000000000000000" pitchFamily="2" charset="2"/>
              <a:buChar char="§"/>
            </a:pPr>
            <a:endParaRPr lang="fa-IR" sz="31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B Koodak" panose="00000700000000000000" pitchFamily="2" charset="-78"/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3746773" y="81932"/>
            <a:ext cx="8123823" cy="786328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r" defTabSz="457200" rtl="1" eaLnBrk="1" latinLnBrk="0" hangingPunct="1">
              <a:spcBef>
                <a:spcPct val="0"/>
              </a:spcBef>
              <a:buNone/>
              <a:defRPr lang="en-US" sz="4000" b="1" kern="1200" dirty="0">
                <a:solidFill>
                  <a:srgbClr val="FEFEFE"/>
                </a:solidFill>
                <a:latin typeface="+mj-lt"/>
                <a:ea typeface="+mj-ea"/>
                <a:cs typeface="Trebuchet M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a-IR" b="0" dirty="0" smtClean="0">
                <a:solidFill>
                  <a:srgbClr val="FFC000"/>
                </a:solidFill>
                <a:latin typeface="Times New Roman" panose="02020603050405020304" pitchFamily="18" charset="0"/>
                <a:cs typeface="B Homa" panose="00000400000000000000" pitchFamily="2" charset="-78"/>
              </a:rPr>
              <a:t>3. معرفی دستاورد پارسا</a:t>
            </a:r>
            <a:endParaRPr lang="fa-IR" sz="1800" b="0" dirty="0">
              <a:solidFill>
                <a:srgbClr val="FFC000"/>
              </a:solidFill>
              <a:latin typeface="Times New Roman" panose="02020603050405020304" pitchFamily="18" charset="0"/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416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/>
        </p:nvCxnSpPr>
        <p:spPr>
          <a:xfrm>
            <a:off x="1092530" y="6300216"/>
            <a:ext cx="10013620" cy="152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13D0-805A-4519-8646-FCC9321941C7}" type="slidenum">
              <a:rPr lang="en-US" smtClean="0"/>
              <a:t>11</a:t>
            </a:fld>
            <a:endParaRPr lang="en-US" dirty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748811" y="1456683"/>
            <a:ext cx="10923236" cy="519797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 rtl="1"/>
            <a:r>
              <a:rPr lang="fa-IR" sz="31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B Koodak" panose="00000700000000000000" pitchFamily="2" charset="-78"/>
              </a:rPr>
              <a:t>معرفی بازار دستاورد پارسا هدف شامل: </a:t>
            </a:r>
            <a:r>
              <a:rPr lang="fa-IR" sz="25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B Koodak" panose="00000700000000000000" pitchFamily="2" charset="-78"/>
              </a:rPr>
              <a:t>معرفی مشتریان فعلی و یا بالقوه، معرفی محصولات مشابه و رقیب به همراه تصویر (درصورت وجود)، معرفی مزیت‌های رقابتی نسبت به رقبا، معرفی بازار و مجوزهای مورد نیاز برای ورود به بازار</a:t>
            </a:r>
          </a:p>
          <a:p>
            <a:pPr marL="860425" indent="-457200" algn="r" rtl="1">
              <a:lnSpc>
                <a:spcPct val="170000"/>
              </a:lnSpc>
              <a:buFont typeface="Wingdings" panose="05000000000000000000" pitchFamily="2" charset="2"/>
              <a:buChar char="§"/>
            </a:pPr>
            <a:endParaRPr lang="fa-IR" sz="31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B Koodak" panose="00000700000000000000" pitchFamily="2" charset="-78"/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3746773" y="81932"/>
            <a:ext cx="8123823" cy="786328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r" defTabSz="457200" rtl="1" eaLnBrk="1" latinLnBrk="0" hangingPunct="1">
              <a:spcBef>
                <a:spcPct val="0"/>
              </a:spcBef>
              <a:buNone/>
              <a:defRPr lang="en-US" sz="4000" b="1" kern="1200" dirty="0">
                <a:solidFill>
                  <a:srgbClr val="FEFEFE"/>
                </a:solidFill>
                <a:latin typeface="+mj-lt"/>
                <a:ea typeface="+mj-ea"/>
                <a:cs typeface="Trebuchet M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a-IR" b="0" dirty="0" smtClean="0">
                <a:solidFill>
                  <a:srgbClr val="FFC000"/>
                </a:solidFill>
                <a:latin typeface="Times New Roman" panose="02020603050405020304" pitchFamily="18" charset="0"/>
                <a:cs typeface="B Homa" panose="00000400000000000000" pitchFamily="2" charset="-78"/>
              </a:rPr>
              <a:t>3. معرفی دستاورد پارسا</a:t>
            </a:r>
            <a:endParaRPr lang="fa-IR" sz="1800" b="0" dirty="0">
              <a:solidFill>
                <a:srgbClr val="FFC000"/>
              </a:solidFill>
              <a:latin typeface="Times New Roman" panose="02020603050405020304" pitchFamily="18" charset="0"/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95300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/>
        </p:nvCxnSpPr>
        <p:spPr>
          <a:xfrm>
            <a:off x="1092530" y="6300216"/>
            <a:ext cx="10013620" cy="152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13D0-805A-4519-8646-FCC9321941C7}" type="slidenum">
              <a:rPr lang="en-US" smtClean="0"/>
              <a:t>12</a:t>
            </a:fld>
            <a:endParaRPr lang="en-US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3746773" y="81932"/>
            <a:ext cx="8123823" cy="786328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r" defTabSz="457200" rtl="1" eaLnBrk="1" latinLnBrk="0" hangingPunct="1">
              <a:spcBef>
                <a:spcPct val="0"/>
              </a:spcBef>
              <a:buNone/>
              <a:defRPr lang="en-US" sz="4000" b="1" kern="1200" dirty="0">
                <a:solidFill>
                  <a:srgbClr val="FEFEFE"/>
                </a:solidFill>
                <a:latin typeface="+mj-lt"/>
                <a:ea typeface="+mj-ea"/>
                <a:cs typeface="Trebuchet M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a-IR" b="0" dirty="0" smtClean="0">
                <a:solidFill>
                  <a:srgbClr val="FFC000"/>
                </a:solidFill>
                <a:latin typeface="Times New Roman" panose="02020603050405020304" pitchFamily="18" charset="0"/>
                <a:cs typeface="B Homa" panose="00000400000000000000" pitchFamily="2" charset="-78"/>
              </a:rPr>
              <a:t>4. مراحل اجرای پارسا</a:t>
            </a:r>
            <a:endParaRPr lang="fa-IR" sz="1800" b="0" dirty="0">
              <a:solidFill>
                <a:srgbClr val="FFC000"/>
              </a:solidFill>
              <a:latin typeface="Times New Roman" panose="02020603050405020304" pitchFamily="18" charset="0"/>
              <a:cs typeface="B Homa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04038" y="1240717"/>
            <a:ext cx="11244374" cy="54555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algn="just" rtl="1">
              <a:lnSpc>
                <a:spcPct val="90000"/>
              </a:lnSpc>
              <a:spcBef>
                <a:spcPct val="0"/>
              </a:spcBef>
            </a:pPr>
            <a:r>
              <a:rPr lang="fa-IR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B Koodak" panose="00000700000000000000" pitchFamily="2" charset="-78"/>
              </a:rPr>
              <a:t>مراحل اجرای پارسا </a:t>
            </a:r>
            <a:r>
              <a:rPr lang="fa-IR" sz="21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B Koodak" panose="00000700000000000000" pitchFamily="2" charset="-78"/>
              </a:rPr>
              <a:t>(برای </a:t>
            </a:r>
            <a:r>
              <a:rPr lang="fa-IR" sz="21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B Koodak" panose="00000700000000000000" pitchFamily="2" charset="-78"/>
              </a:rPr>
              <a:t>کارشناسی ارشد 2 مرحله و دکتری 3 </a:t>
            </a:r>
            <a:r>
              <a:rPr lang="fa-IR" sz="21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B Koodak" panose="00000700000000000000" pitchFamily="2" charset="-78"/>
              </a:rPr>
              <a:t>مرحله) </a:t>
            </a:r>
            <a:endParaRPr lang="en-US" sz="2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B Koodak" panose="00000700000000000000" pitchFamily="2" charset="-78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4211930"/>
              </p:ext>
            </p:extLst>
          </p:nvPr>
        </p:nvGraphicFramePr>
        <p:xfrm>
          <a:off x="1318436" y="2316565"/>
          <a:ext cx="9787715" cy="2674671"/>
        </p:xfrm>
        <a:graphic>
          <a:graphicData uri="http://schemas.openxmlformats.org/drawingml/2006/table">
            <a:tbl>
              <a:tblPr rtl="1" firstRow="1" firstCol="1" bandRow="1">
                <a:tableStyleId>{93296810-A885-4BE3-A3E7-6D5BEEA58F35}</a:tableStyleId>
              </a:tblPr>
              <a:tblGrid>
                <a:gridCol w="7500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157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0601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50008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754431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رديف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عنوان مرحله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درصد از 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كل </a:t>
                      </a:r>
                      <a:r>
                        <a:rPr lang="ar-SA" sz="2000" b="1" dirty="0" smtClean="0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كار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نتایج (خروجی‏های قابل ارزیابی) 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3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445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/>
        </p:nvCxnSpPr>
        <p:spPr>
          <a:xfrm>
            <a:off x="1092530" y="6300216"/>
            <a:ext cx="10013620" cy="152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13D0-805A-4519-8646-FCC9321941C7}" type="slidenum">
              <a:rPr lang="en-US" smtClean="0"/>
              <a:t>13</a:t>
            </a:fld>
            <a:endParaRPr lang="en-US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3746773" y="81932"/>
            <a:ext cx="8123823" cy="786328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r" defTabSz="457200" rtl="1" eaLnBrk="1" latinLnBrk="0" hangingPunct="1">
              <a:spcBef>
                <a:spcPct val="0"/>
              </a:spcBef>
              <a:buNone/>
              <a:defRPr lang="en-US" sz="4000" b="1" kern="1200" dirty="0">
                <a:solidFill>
                  <a:srgbClr val="FEFEFE"/>
                </a:solidFill>
                <a:latin typeface="+mj-lt"/>
                <a:ea typeface="+mj-ea"/>
                <a:cs typeface="Trebuchet M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a-IR" b="0" dirty="0" smtClean="0">
                <a:solidFill>
                  <a:srgbClr val="FFC000"/>
                </a:solidFill>
                <a:latin typeface="Times New Roman" panose="02020603050405020304" pitchFamily="18" charset="0"/>
                <a:cs typeface="B Homa" panose="00000400000000000000" pitchFamily="2" charset="-78"/>
              </a:rPr>
              <a:t>5. برآورد هزینه‌ها و منابع </a:t>
            </a:r>
            <a:endParaRPr lang="fa-IR" sz="1800" b="0" dirty="0">
              <a:solidFill>
                <a:srgbClr val="FFC000"/>
              </a:solidFill>
              <a:latin typeface="Times New Roman" panose="02020603050405020304" pitchFamily="18" charset="0"/>
              <a:cs typeface="B Homa" panose="00000400000000000000" pitchFamily="2" charset="-78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430564" y="1632991"/>
            <a:ext cx="10923236" cy="6209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lnSpc>
                <a:spcPct val="100000"/>
              </a:lnSpc>
            </a:pPr>
            <a:r>
              <a:rPr lang="fa-IR" sz="31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B Koodak" panose="00000700000000000000" pitchFamily="2" charset="-78"/>
              </a:rPr>
              <a:t>جدول برآورد هزینه‌های اجرای پارسا </a:t>
            </a:r>
            <a:r>
              <a:rPr lang="fa-IR" sz="25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B Koodak" panose="00000700000000000000" pitchFamily="2" charset="-78"/>
              </a:rPr>
              <a:t>(مطابق با کاربرگ برآورد هزینه‌ها)</a:t>
            </a:r>
            <a:r>
              <a:rPr lang="fa-IR" sz="31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B Koodak" panose="00000700000000000000" pitchFamily="2" charset="-78"/>
              </a:rPr>
              <a:t>‎</a:t>
            </a:r>
            <a:endParaRPr lang="fa-IR" sz="31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B Koodak" panose="00000700000000000000" pitchFamily="2" charset="-78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2914417"/>
              </p:ext>
            </p:extLst>
          </p:nvPr>
        </p:nvGraphicFramePr>
        <p:xfrm>
          <a:off x="1318437" y="2294764"/>
          <a:ext cx="9787713" cy="3095773"/>
        </p:xfrm>
        <a:graphic>
          <a:graphicData uri="http://schemas.openxmlformats.org/drawingml/2006/table">
            <a:tbl>
              <a:tblPr rtl="1" firstRow="1" firstCol="1" bandRow="1" bandCol="1">
                <a:tableStyleId>{5C22544A-7EE6-4342-B048-85BDC9FD1C3A}</a:tableStyleId>
              </a:tblPr>
              <a:tblGrid>
                <a:gridCol w="4705055">
                  <a:extLst>
                    <a:ext uri="{9D8B030D-6E8A-4147-A177-3AD203B41FA5}">
                      <a16:colId xmlns:a16="http://schemas.microsoft.com/office/drawing/2014/main" xmlns="" val="3102136835"/>
                    </a:ext>
                  </a:extLst>
                </a:gridCol>
                <a:gridCol w="1841761">
                  <a:extLst>
                    <a:ext uri="{9D8B030D-6E8A-4147-A177-3AD203B41FA5}">
                      <a16:colId xmlns:a16="http://schemas.microsoft.com/office/drawing/2014/main" xmlns="" val="3379945231"/>
                    </a:ext>
                  </a:extLst>
                </a:gridCol>
                <a:gridCol w="1080299">
                  <a:extLst>
                    <a:ext uri="{9D8B030D-6E8A-4147-A177-3AD203B41FA5}">
                      <a16:colId xmlns:a16="http://schemas.microsoft.com/office/drawing/2014/main" xmlns="" val="3717151401"/>
                    </a:ext>
                  </a:extLst>
                </a:gridCol>
                <a:gridCol w="1080299">
                  <a:extLst>
                    <a:ext uri="{9D8B030D-6E8A-4147-A177-3AD203B41FA5}">
                      <a16:colId xmlns:a16="http://schemas.microsoft.com/office/drawing/2014/main" xmlns="" val="4242622875"/>
                    </a:ext>
                  </a:extLst>
                </a:gridCol>
                <a:gridCol w="1080299">
                  <a:extLst>
                    <a:ext uri="{9D8B030D-6E8A-4147-A177-3AD203B41FA5}">
                      <a16:colId xmlns:a16="http://schemas.microsoft.com/office/drawing/2014/main" xmlns="" val="3611394043"/>
                    </a:ext>
                  </a:extLst>
                </a:gridCol>
              </a:tblGrid>
              <a:tr h="382602"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 dirty="0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شرح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 dirty="0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مبلغ (تومان)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 dirty="0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درصد هزينه تا انتهای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66667598"/>
                  </a:ext>
                </a:extLst>
              </a:tr>
              <a:tr h="39544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 dirty="0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ميان‌دوره اول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 dirty="0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میان‌دوره </a:t>
                      </a:r>
                      <a:r>
                        <a:rPr lang="ar-SA" sz="1400" b="1" dirty="0" smtClean="0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دوم</a:t>
                      </a:r>
                      <a:r>
                        <a:rPr lang="fa-IR" sz="1400" b="1" baseline="30000" dirty="0" smtClean="0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*</a:t>
                      </a:r>
                      <a:endParaRPr lang="en-US" sz="1800" b="1" baseline="30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 dirty="0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پایان‌دوره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1357662"/>
                  </a:ext>
                </a:extLst>
              </a:tr>
              <a:tr h="382602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dirty="0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هزينه‌هاي پرسنلي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55098488"/>
                  </a:ext>
                </a:extLst>
              </a:tr>
              <a:tr h="382602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dirty="0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هزينه‌های خريد تجهيزات و مواد مورد نياز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08871392"/>
                  </a:ext>
                </a:extLst>
              </a:tr>
              <a:tr h="382602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dirty="0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هزينه‌های ساخت و خدمات آزمايشگاهي موردنیاز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04098385"/>
                  </a:ext>
                </a:extLst>
              </a:tr>
              <a:tr h="382602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dirty="0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هزینه‌های موارد استفاده از اعتبارات توانمندسازی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82451215"/>
                  </a:ext>
                </a:extLst>
              </a:tr>
              <a:tr h="404718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dirty="0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 سایر هزینه‌ها 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30193064"/>
                  </a:ext>
                </a:extLst>
              </a:tr>
              <a:tr h="382602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dirty="0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جمع كل 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20407513"/>
                  </a:ext>
                </a:extLst>
              </a:tr>
            </a:tbl>
          </a:graphicData>
        </a:graphic>
      </p:graphicFrame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6354947" y="5585804"/>
            <a:ext cx="475120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en-US" sz="20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* </a:t>
            </a:r>
            <a:r>
              <a:rPr kumimoji="0" lang="fa-IR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درج عدد در اين ستون مخصوص رساله‌هاي دكترا است.</a:t>
            </a:r>
            <a:endParaRPr kumimoji="0" lang="fa-IR" alt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88554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/>
        </p:nvCxnSpPr>
        <p:spPr>
          <a:xfrm>
            <a:off x="1092530" y="6300216"/>
            <a:ext cx="10013620" cy="152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13D0-805A-4519-8646-FCC9321941C7}" type="slidenum">
              <a:rPr lang="en-US" smtClean="0"/>
              <a:t>14</a:t>
            </a:fld>
            <a:endParaRPr lang="en-US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3746773" y="81932"/>
            <a:ext cx="8123823" cy="786328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r" defTabSz="457200" rtl="1" eaLnBrk="1" latinLnBrk="0" hangingPunct="1">
              <a:spcBef>
                <a:spcPct val="0"/>
              </a:spcBef>
              <a:buNone/>
              <a:defRPr lang="en-US" sz="4000" b="1" kern="1200" dirty="0">
                <a:solidFill>
                  <a:srgbClr val="FEFEFE"/>
                </a:solidFill>
                <a:latin typeface="+mj-lt"/>
                <a:ea typeface="+mj-ea"/>
                <a:cs typeface="Trebuchet M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a-IR" b="0" dirty="0" smtClean="0">
                <a:solidFill>
                  <a:srgbClr val="FFC000"/>
                </a:solidFill>
                <a:latin typeface="Times New Roman" panose="02020603050405020304" pitchFamily="18" charset="0"/>
                <a:cs typeface="B Homa" panose="00000400000000000000" pitchFamily="2" charset="-78"/>
              </a:rPr>
              <a:t>5. برآورد هزینه‌ها و منابع </a:t>
            </a:r>
            <a:endParaRPr lang="fa-IR" sz="1800" b="0" dirty="0">
              <a:solidFill>
                <a:srgbClr val="FFC000"/>
              </a:solidFill>
              <a:latin typeface="Times New Roman" panose="02020603050405020304" pitchFamily="18" charset="0"/>
              <a:cs typeface="B Homa" panose="00000400000000000000" pitchFamily="2" charset="-78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430564" y="1489179"/>
            <a:ext cx="10923236" cy="6209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lnSpc>
                <a:spcPct val="100000"/>
              </a:lnSpc>
            </a:pPr>
            <a:r>
              <a:rPr lang="fa-IR" sz="31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B Koodak" panose="00000700000000000000" pitchFamily="2" charset="-78"/>
              </a:rPr>
              <a:t>جدول برآورد تامین منابع </a:t>
            </a:r>
            <a:r>
              <a:rPr lang="fa-I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B Koodak" panose="00000700000000000000" pitchFamily="2" charset="-78"/>
              </a:rPr>
              <a:t>(مطابق با کاربرگ برآورد هزینه‌ها) </a:t>
            </a:r>
            <a:r>
              <a:rPr lang="fa-IR" sz="31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B Koodak" panose="00000700000000000000" pitchFamily="2" charset="-78"/>
              </a:rPr>
              <a:t>‎</a:t>
            </a:r>
            <a:endParaRPr lang="fa-IR" sz="31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B Koodak" panose="00000700000000000000" pitchFamily="2" charset="-78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0637026"/>
              </p:ext>
            </p:extLst>
          </p:nvPr>
        </p:nvGraphicFramePr>
        <p:xfrm>
          <a:off x="2371766" y="2381870"/>
          <a:ext cx="7952448" cy="2892741"/>
        </p:xfrm>
        <a:graphic>
          <a:graphicData uri="http://schemas.openxmlformats.org/drawingml/2006/table">
            <a:tbl>
              <a:tblPr rtl="1">
                <a:tableStyleId>{5C22544A-7EE6-4342-B048-85BDC9FD1C3A}</a:tableStyleId>
              </a:tblPr>
              <a:tblGrid>
                <a:gridCol w="6252107">
                  <a:extLst>
                    <a:ext uri="{9D8B030D-6E8A-4147-A177-3AD203B41FA5}">
                      <a16:colId xmlns:a16="http://schemas.microsoft.com/office/drawing/2014/main" xmlns="" val="3977816652"/>
                    </a:ext>
                  </a:extLst>
                </a:gridCol>
                <a:gridCol w="1700341">
                  <a:extLst>
                    <a:ext uri="{9D8B030D-6E8A-4147-A177-3AD203B41FA5}">
                      <a16:colId xmlns:a16="http://schemas.microsoft.com/office/drawing/2014/main" xmlns="" val="3646116986"/>
                    </a:ext>
                  </a:extLst>
                </a:gridCol>
              </a:tblGrid>
              <a:tr h="57398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B Nazanin" panose="00000400000000000000" pitchFamily="2" charset="-78"/>
                        </a:rPr>
                        <a:t>عنوان منابع پیش‌بینی‌شده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B Nazanin" panose="00000400000000000000" pitchFamily="2" charset="-78"/>
                        </a:rPr>
                        <a:t>میزان اعتبار (تومان)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63710944"/>
                  </a:ext>
                </a:extLst>
              </a:tr>
              <a:tr h="57969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B Nazanin" panose="00000400000000000000" pitchFamily="2" charset="-78"/>
                        </a:rPr>
                        <a:t>آورده نقدی هسته مجری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9765498"/>
                  </a:ext>
                </a:extLst>
              </a:tr>
              <a:tr h="57969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B Nazanin" panose="00000400000000000000" pitchFamily="2" charset="-78"/>
                        </a:rPr>
                        <a:t>حمایت‌های ساير حاميان بيروني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67011224"/>
                  </a:ext>
                </a:extLst>
              </a:tr>
              <a:tr h="57969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B Nazanin" panose="00000400000000000000" pitchFamily="2" charset="-78"/>
                        </a:rPr>
                        <a:t>حمایت‌های برنامه گرنت فناوری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10253693"/>
                  </a:ext>
                </a:extLst>
              </a:tr>
              <a:tr h="579690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B Nazanin" panose="00000400000000000000" pitchFamily="2" charset="-78"/>
                        </a:rPr>
                        <a:t>جمع 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10377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093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/>
        </p:nvCxnSpPr>
        <p:spPr>
          <a:xfrm>
            <a:off x="1092530" y="6300216"/>
            <a:ext cx="10013620" cy="152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13D0-805A-4519-8646-FCC9321941C7}" type="slidenum">
              <a:rPr lang="en-US" smtClean="0"/>
              <a:t>15</a:t>
            </a:fld>
            <a:endParaRPr lang="en-US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3746773" y="81932"/>
            <a:ext cx="8123823" cy="786328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r" defTabSz="457200" rtl="1" eaLnBrk="1" latinLnBrk="0" hangingPunct="1">
              <a:spcBef>
                <a:spcPct val="0"/>
              </a:spcBef>
              <a:buNone/>
              <a:defRPr lang="en-US" sz="4000" b="1" kern="1200" dirty="0">
                <a:solidFill>
                  <a:srgbClr val="FEFEFE"/>
                </a:solidFill>
                <a:latin typeface="+mj-lt"/>
                <a:ea typeface="+mj-ea"/>
                <a:cs typeface="Trebuchet M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a-IR" b="0" dirty="0" smtClean="0">
                <a:solidFill>
                  <a:srgbClr val="FFC000"/>
                </a:solidFill>
                <a:latin typeface="Times New Roman" panose="02020603050405020304" pitchFamily="18" charset="0"/>
                <a:cs typeface="B Homa" panose="00000400000000000000" pitchFamily="2" charset="-78"/>
              </a:rPr>
              <a:t>5. جمع‌بندی</a:t>
            </a:r>
            <a:endParaRPr lang="fa-IR" sz="1800" b="0" dirty="0">
              <a:solidFill>
                <a:srgbClr val="FFC000"/>
              </a:solidFill>
              <a:latin typeface="Times New Roman" panose="02020603050405020304" pitchFamily="18" charset="0"/>
              <a:cs typeface="B Homa" panose="000004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12694" y="1304512"/>
            <a:ext cx="109400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endParaRPr lang="en-US" dirty="0">
              <a:cs typeface="B Koodak" panose="00000700000000000000" pitchFamily="2" charset="-78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430564" y="1489178"/>
            <a:ext cx="10923236" cy="135651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fa-IR" sz="31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B Koodak" panose="00000700000000000000" pitchFamily="2" charset="-78"/>
              </a:rPr>
              <a:t>‎</a:t>
            </a:r>
            <a:endParaRPr lang="fa-IR" sz="31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B Koodak" panose="00000700000000000000" pitchFamily="2" charset="-78"/>
            </a:endParaRPr>
          </a:p>
        </p:txBody>
      </p:sp>
      <p:sp>
        <p:nvSpPr>
          <p:cNvPr id="8" name="Chevron 7"/>
          <p:cNvSpPr/>
          <p:nvPr/>
        </p:nvSpPr>
        <p:spPr>
          <a:xfrm rot="10800000">
            <a:off x="517401" y="1256432"/>
            <a:ext cx="9761696" cy="579727"/>
          </a:xfrm>
          <a:prstGeom prst="chevron">
            <a:avLst>
              <a:gd name="adj" fmla="val 40000"/>
            </a:avLst>
          </a:prstGeom>
          <a:solidFill>
            <a:srgbClr val="33CCFF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322108" y="1388695"/>
            <a:ext cx="9673503" cy="570297"/>
            <a:chOff x="714" y="1772192"/>
            <a:chExt cx="1515665" cy="692818"/>
          </a:xfrm>
        </p:grpSpPr>
        <p:sp>
          <p:nvSpPr>
            <p:cNvPr id="11" name="Rounded Rectangle 10"/>
            <p:cNvSpPr/>
            <p:nvPr/>
          </p:nvSpPr>
          <p:spPr>
            <a:xfrm>
              <a:off x="714" y="1772192"/>
              <a:ext cx="1515665" cy="69281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Rounded Rectangle 8"/>
            <p:cNvSpPr/>
            <p:nvPr/>
          </p:nvSpPr>
          <p:spPr>
            <a:xfrm>
              <a:off x="21006" y="1792484"/>
              <a:ext cx="1475081" cy="6522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3576" tIns="163576" rIns="163576" bIns="163576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300" kern="120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0352659" y="1388695"/>
            <a:ext cx="1515665" cy="570297"/>
            <a:chOff x="2050851" y="1772192"/>
            <a:chExt cx="1515665" cy="692818"/>
          </a:xfrm>
        </p:grpSpPr>
        <p:sp>
          <p:nvSpPr>
            <p:cNvPr id="15" name="Rounded Rectangle 14"/>
            <p:cNvSpPr/>
            <p:nvPr/>
          </p:nvSpPr>
          <p:spPr>
            <a:xfrm>
              <a:off x="2050851" y="1772192"/>
              <a:ext cx="1515665" cy="692818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lumMod val="20000"/>
                <a:lumOff val="80000"/>
                <a:alpha val="90000"/>
              </a:schemeClr>
            </a:solid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>
                <a:lnSpc>
                  <a:spcPct val="120000"/>
                </a:lnSpc>
              </a:pPr>
              <a:r>
                <a:rPr lang="fa-IR" dirty="0" smtClean="0">
                  <a:cs typeface="B Koodak" panose="00000700000000000000" pitchFamily="2" charset="-78"/>
                </a:rPr>
                <a:t>عنوان پارسا</a:t>
              </a:r>
              <a:endParaRPr lang="en-US" dirty="0">
                <a:cs typeface="B Koodak" panose="00000700000000000000" pitchFamily="2" charset="-78"/>
              </a:endParaRPr>
            </a:p>
          </p:txBody>
        </p:sp>
        <p:sp>
          <p:nvSpPr>
            <p:cNvPr id="16" name="Rounded Rectangle 5"/>
            <p:cNvSpPr/>
            <p:nvPr/>
          </p:nvSpPr>
          <p:spPr>
            <a:xfrm>
              <a:off x="2071143" y="1792484"/>
              <a:ext cx="1475081" cy="6522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3576" tIns="163576" rIns="163576" bIns="163576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300" kern="1200"/>
            </a:p>
          </p:txBody>
        </p:sp>
      </p:grpSp>
      <p:sp>
        <p:nvSpPr>
          <p:cNvPr id="17" name="Chevron 16"/>
          <p:cNvSpPr/>
          <p:nvPr/>
        </p:nvSpPr>
        <p:spPr>
          <a:xfrm rot="10800000">
            <a:off x="517401" y="2036625"/>
            <a:ext cx="9763968" cy="579727"/>
          </a:xfrm>
          <a:prstGeom prst="chevron">
            <a:avLst>
              <a:gd name="adj" fmla="val 40000"/>
            </a:avLst>
          </a:prstGeom>
          <a:solidFill>
            <a:srgbClr val="33CCFF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9" name="Group 18"/>
          <p:cNvGrpSpPr/>
          <p:nvPr/>
        </p:nvGrpSpPr>
        <p:grpSpPr>
          <a:xfrm>
            <a:off x="322108" y="2168888"/>
            <a:ext cx="9675775" cy="570297"/>
            <a:chOff x="714" y="1772192"/>
            <a:chExt cx="1515665" cy="692818"/>
          </a:xfrm>
        </p:grpSpPr>
        <p:sp>
          <p:nvSpPr>
            <p:cNvPr id="20" name="Rounded Rectangle 19"/>
            <p:cNvSpPr/>
            <p:nvPr/>
          </p:nvSpPr>
          <p:spPr>
            <a:xfrm>
              <a:off x="714" y="1772192"/>
              <a:ext cx="1515665" cy="69281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Rounded Rectangle 8"/>
            <p:cNvSpPr/>
            <p:nvPr/>
          </p:nvSpPr>
          <p:spPr>
            <a:xfrm>
              <a:off x="21006" y="1792484"/>
              <a:ext cx="1475081" cy="6522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3576" tIns="163576" rIns="163576" bIns="163576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300" kern="1200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0354931" y="2182333"/>
            <a:ext cx="1515665" cy="570297"/>
            <a:chOff x="2050851" y="1788526"/>
            <a:chExt cx="1515665" cy="692818"/>
          </a:xfrm>
        </p:grpSpPr>
        <p:sp>
          <p:nvSpPr>
            <p:cNvPr id="24" name="Rounded Rectangle 23"/>
            <p:cNvSpPr/>
            <p:nvPr/>
          </p:nvSpPr>
          <p:spPr>
            <a:xfrm>
              <a:off x="2050851" y="1788526"/>
              <a:ext cx="1515665" cy="692818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lumMod val="20000"/>
                <a:lumOff val="80000"/>
                <a:alpha val="90000"/>
              </a:schemeClr>
            </a:solid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/>
              <a:r>
                <a:rPr lang="fa-IR" sz="1600" dirty="0">
                  <a:cs typeface="B Koodak" panose="00000700000000000000" pitchFamily="2" charset="-78"/>
                </a:rPr>
                <a:t>عنوان دستاورد </a:t>
              </a:r>
              <a:endParaRPr lang="en-US" sz="1600" dirty="0">
                <a:cs typeface="B Koodak" panose="00000700000000000000" pitchFamily="2" charset="-78"/>
              </a:endParaRPr>
            </a:p>
            <a:p>
              <a:pPr algn="ctr"/>
              <a:endParaRPr lang="en-US" sz="1600" dirty="0">
                <a:cs typeface="B Koodak" panose="00000700000000000000" pitchFamily="2" charset="-78"/>
              </a:endParaRPr>
            </a:p>
          </p:txBody>
        </p:sp>
        <p:sp>
          <p:nvSpPr>
            <p:cNvPr id="25" name="Rounded Rectangle 5"/>
            <p:cNvSpPr/>
            <p:nvPr/>
          </p:nvSpPr>
          <p:spPr>
            <a:xfrm>
              <a:off x="2071143" y="1792484"/>
              <a:ext cx="1475081" cy="6522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3576" tIns="163576" rIns="163576" bIns="163576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300" kern="1200"/>
            </a:p>
          </p:txBody>
        </p:sp>
      </p:grpSp>
      <p:sp>
        <p:nvSpPr>
          <p:cNvPr id="26" name="Chevron 25"/>
          <p:cNvSpPr/>
          <p:nvPr/>
        </p:nvSpPr>
        <p:spPr>
          <a:xfrm rot="10800000">
            <a:off x="517401" y="2828207"/>
            <a:ext cx="9763968" cy="579727"/>
          </a:xfrm>
          <a:prstGeom prst="chevron">
            <a:avLst>
              <a:gd name="adj" fmla="val 4000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sp>
      <p:grpSp>
        <p:nvGrpSpPr>
          <p:cNvPr id="27" name="Group 26"/>
          <p:cNvGrpSpPr/>
          <p:nvPr/>
        </p:nvGrpSpPr>
        <p:grpSpPr>
          <a:xfrm>
            <a:off x="322108" y="2960470"/>
            <a:ext cx="9675775" cy="570297"/>
            <a:chOff x="714" y="1772192"/>
            <a:chExt cx="1515665" cy="692818"/>
          </a:xfrm>
        </p:grpSpPr>
        <p:sp>
          <p:nvSpPr>
            <p:cNvPr id="28" name="Rounded Rectangle 27"/>
            <p:cNvSpPr/>
            <p:nvPr/>
          </p:nvSpPr>
          <p:spPr>
            <a:xfrm>
              <a:off x="714" y="1772192"/>
              <a:ext cx="1515665" cy="69281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Rounded Rectangle 8"/>
            <p:cNvSpPr/>
            <p:nvPr/>
          </p:nvSpPr>
          <p:spPr>
            <a:xfrm>
              <a:off x="21006" y="1792484"/>
              <a:ext cx="1475081" cy="6522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3576" tIns="163576" rIns="163576" bIns="163576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300" kern="1200"/>
            </a:p>
          </p:txBody>
        </p:sp>
      </p:grpSp>
      <p:sp>
        <p:nvSpPr>
          <p:cNvPr id="33" name="Chevron 32"/>
          <p:cNvSpPr/>
          <p:nvPr/>
        </p:nvSpPr>
        <p:spPr>
          <a:xfrm rot="10800000">
            <a:off x="517401" y="3633424"/>
            <a:ext cx="9763968" cy="579727"/>
          </a:xfrm>
          <a:prstGeom prst="chevron">
            <a:avLst>
              <a:gd name="adj" fmla="val 4000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sp>
      <p:grpSp>
        <p:nvGrpSpPr>
          <p:cNvPr id="34" name="Group 33"/>
          <p:cNvGrpSpPr/>
          <p:nvPr/>
        </p:nvGrpSpPr>
        <p:grpSpPr>
          <a:xfrm>
            <a:off x="322108" y="3765687"/>
            <a:ext cx="9675775" cy="570297"/>
            <a:chOff x="714" y="1772192"/>
            <a:chExt cx="1515665" cy="692818"/>
          </a:xfrm>
        </p:grpSpPr>
        <p:sp>
          <p:nvSpPr>
            <p:cNvPr id="35" name="Rounded Rectangle 34"/>
            <p:cNvSpPr/>
            <p:nvPr/>
          </p:nvSpPr>
          <p:spPr>
            <a:xfrm>
              <a:off x="714" y="1772192"/>
              <a:ext cx="1515665" cy="69281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Rounded Rectangle 8"/>
            <p:cNvSpPr/>
            <p:nvPr/>
          </p:nvSpPr>
          <p:spPr>
            <a:xfrm>
              <a:off x="21006" y="1792484"/>
              <a:ext cx="1475081" cy="6522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3576" tIns="163576" rIns="163576" bIns="163576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300" kern="1200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0354931" y="3765686"/>
            <a:ext cx="1555072" cy="570297"/>
            <a:chOff x="2050851" y="1772193"/>
            <a:chExt cx="1555072" cy="692819"/>
          </a:xfrm>
        </p:grpSpPr>
        <p:sp>
          <p:nvSpPr>
            <p:cNvPr id="38" name="Rounded Rectangle 37"/>
            <p:cNvSpPr/>
            <p:nvPr/>
          </p:nvSpPr>
          <p:spPr>
            <a:xfrm>
              <a:off x="2050851" y="1772193"/>
              <a:ext cx="1555072" cy="692819"/>
            </a:xfrm>
            <a:prstGeom prst="roundRect">
              <a:avLst>
                <a:gd name="adj" fmla="val 10000"/>
              </a:avLst>
            </a:prstGeom>
            <a:solidFill>
              <a:srgbClr val="FFECB7">
                <a:alpha val="90000"/>
              </a:srgbClr>
            </a:solid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 rtl="1"/>
              <a:r>
                <a:rPr lang="fa-IR" sz="1600" dirty="0" smtClean="0">
                  <a:cs typeface="B Koodak" panose="00000700000000000000" pitchFamily="2" charset="-78"/>
                </a:rPr>
                <a:t>قیمت تمام شده تقریبی محصول</a:t>
              </a:r>
              <a:endParaRPr lang="en-US" sz="1600" dirty="0">
                <a:cs typeface="B Koodak" panose="00000700000000000000" pitchFamily="2" charset="-78"/>
              </a:endParaRPr>
            </a:p>
          </p:txBody>
        </p:sp>
        <p:sp>
          <p:nvSpPr>
            <p:cNvPr id="39" name="Rounded Rectangle 5"/>
            <p:cNvSpPr/>
            <p:nvPr/>
          </p:nvSpPr>
          <p:spPr>
            <a:xfrm>
              <a:off x="2071143" y="1792484"/>
              <a:ext cx="1475081" cy="6522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3576" tIns="163576" rIns="163576" bIns="163576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300" kern="1200"/>
            </a:p>
          </p:txBody>
        </p:sp>
      </p:grpSp>
      <p:sp>
        <p:nvSpPr>
          <p:cNvPr id="40" name="Chevron 39"/>
          <p:cNvSpPr/>
          <p:nvPr/>
        </p:nvSpPr>
        <p:spPr>
          <a:xfrm rot="10800000">
            <a:off x="517400" y="4424991"/>
            <a:ext cx="9761695" cy="579727"/>
          </a:xfrm>
          <a:prstGeom prst="chevron">
            <a:avLst>
              <a:gd name="adj" fmla="val 40000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</p:sp>
      <p:grpSp>
        <p:nvGrpSpPr>
          <p:cNvPr id="41" name="Group 40"/>
          <p:cNvGrpSpPr/>
          <p:nvPr/>
        </p:nvGrpSpPr>
        <p:grpSpPr>
          <a:xfrm>
            <a:off x="322108" y="4557255"/>
            <a:ext cx="9675775" cy="570297"/>
            <a:chOff x="714" y="1772192"/>
            <a:chExt cx="1515665" cy="692818"/>
          </a:xfrm>
        </p:grpSpPr>
        <p:sp>
          <p:nvSpPr>
            <p:cNvPr id="42" name="Rounded Rectangle 41"/>
            <p:cNvSpPr/>
            <p:nvPr/>
          </p:nvSpPr>
          <p:spPr>
            <a:xfrm>
              <a:off x="714" y="1772192"/>
              <a:ext cx="1515665" cy="69281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Rounded Rectangle 8"/>
            <p:cNvSpPr/>
            <p:nvPr/>
          </p:nvSpPr>
          <p:spPr>
            <a:xfrm>
              <a:off x="21006" y="1792484"/>
              <a:ext cx="1475081" cy="6522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3576" tIns="163576" rIns="163576" bIns="163576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300" kern="1200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10354931" y="4557255"/>
            <a:ext cx="1515665" cy="570297"/>
            <a:chOff x="2050851" y="1772192"/>
            <a:chExt cx="1515665" cy="692818"/>
          </a:xfrm>
        </p:grpSpPr>
        <p:sp>
          <p:nvSpPr>
            <p:cNvPr id="45" name="Rounded Rectangle 44"/>
            <p:cNvSpPr/>
            <p:nvPr/>
          </p:nvSpPr>
          <p:spPr>
            <a:xfrm>
              <a:off x="2050851" y="1772192"/>
              <a:ext cx="1515665" cy="692818"/>
            </a:xfrm>
            <a:prstGeom prst="roundRect">
              <a:avLst>
                <a:gd name="adj" fmla="val 10000"/>
              </a:avLst>
            </a:prstGeom>
            <a:solidFill>
              <a:schemeClr val="accent6">
                <a:lumMod val="20000"/>
                <a:lumOff val="80000"/>
                <a:alpha val="90000"/>
              </a:schemeClr>
            </a:solid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>
                <a:lnSpc>
                  <a:spcPct val="120000"/>
                </a:lnSpc>
              </a:pPr>
              <a:r>
                <a:rPr lang="fa-IR" dirty="0" smtClean="0">
                  <a:cs typeface="B Koodak" panose="00000700000000000000" pitchFamily="2" charset="-78"/>
                </a:rPr>
                <a:t>بازار محصول</a:t>
              </a:r>
              <a:endParaRPr lang="en-US" dirty="0">
                <a:cs typeface="B Koodak" panose="00000700000000000000" pitchFamily="2" charset="-78"/>
              </a:endParaRPr>
            </a:p>
          </p:txBody>
        </p:sp>
        <p:sp>
          <p:nvSpPr>
            <p:cNvPr id="46" name="Rounded Rectangle 5"/>
            <p:cNvSpPr/>
            <p:nvPr/>
          </p:nvSpPr>
          <p:spPr>
            <a:xfrm>
              <a:off x="2071143" y="1792484"/>
              <a:ext cx="1475081" cy="6522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3576" tIns="163576" rIns="163576" bIns="163576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300" kern="1200"/>
            </a:p>
          </p:txBody>
        </p:sp>
      </p:grpSp>
      <p:sp>
        <p:nvSpPr>
          <p:cNvPr id="47" name="Chevron 46"/>
          <p:cNvSpPr/>
          <p:nvPr/>
        </p:nvSpPr>
        <p:spPr>
          <a:xfrm rot="10800000">
            <a:off x="517400" y="5230216"/>
            <a:ext cx="9761696" cy="579727"/>
          </a:xfrm>
          <a:prstGeom prst="chevron">
            <a:avLst>
              <a:gd name="adj" fmla="val 40000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</p:sp>
      <p:grpSp>
        <p:nvGrpSpPr>
          <p:cNvPr id="48" name="Group 47"/>
          <p:cNvGrpSpPr/>
          <p:nvPr/>
        </p:nvGrpSpPr>
        <p:grpSpPr>
          <a:xfrm>
            <a:off x="322108" y="5362479"/>
            <a:ext cx="9675775" cy="570297"/>
            <a:chOff x="714" y="1772192"/>
            <a:chExt cx="1515665" cy="692818"/>
          </a:xfrm>
        </p:grpSpPr>
        <p:sp>
          <p:nvSpPr>
            <p:cNvPr id="49" name="Rounded Rectangle 48"/>
            <p:cNvSpPr/>
            <p:nvPr/>
          </p:nvSpPr>
          <p:spPr>
            <a:xfrm>
              <a:off x="714" y="1772192"/>
              <a:ext cx="1515665" cy="69281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Rounded Rectangle 8"/>
            <p:cNvSpPr/>
            <p:nvPr/>
          </p:nvSpPr>
          <p:spPr>
            <a:xfrm>
              <a:off x="21006" y="1792484"/>
              <a:ext cx="1475081" cy="6522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3576" tIns="163576" rIns="163576" bIns="163576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300" kern="1200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0354931" y="5362479"/>
            <a:ext cx="1515665" cy="570297"/>
            <a:chOff x="2050851" y="1772192"/>
            <a:chExt cx="1515665" cy="692818"/>
          </a:xfrm>
        </p:grpSpPr>
        <p:sp>
          <p:nvSpPr>
            <p:cNvPr id="52" name="Rounded Rectangle 51"/>
            <p:cNvSpPr/>
            <p:nvPr/>
          </p:nvSpPr>
          <p:spPr>
            <a:xfrm>
              <a:off x="2050851" y="1772192"/>
              <a:ext cx="1515665" cy="692818"/>
            </a:xfrm>
            <a:prstGeom prst="roundRect">
              <a:avLst>
                <a:gd name="adj" fmla="val 10000"/>
              </a:avLst>
            </a:prstGeom>
            <a:solidFill>
              <a:schemeClr val="accent6">
                <a:lumMod val="20000"/>
                <a:lumOff val="80000"/>
                <a:alpha val="90000"/>
              </a:schemeClr>
            </a:solid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>
                <a:lnSpc>
                  <a:spcPct val="120000"/>
                </a:lnSpc>
              </a:pPr>
              <a:r>
                <a:rPr lang="fa-IR" dirty="0" smtClean="0">
                  <a:cs typeface="B Koodak" panose="00000700000000000000" pitchFamily="2" charset="-78"/>
                </a:rPr>
                <a:t>رقبا</a:t>
              </a:r>
              <a:endParaRPr lang="en-US" dirty="0">
                <a:cs typeface="B Koodak" panose="00000700000000000000" pitchFamily="2" charset="-78"/>
              </a:endParaRPr>
            </a:p>
          </p:txBody>
        </p:sp>
        <p:sp>
          <p:nvSpPr>
            <p:cNvPr id="53" name="Rounded Rectangle 5"/>
            <p:cNvSpPr/>
            <p:nvPr/>
          </p:nvSpPr>
          <p:spPr>
            <a:xfrm>
              <a:off x="2071143" y="1792484"/>
              <a:ext cx="1475081" cy="6522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3576" tIns="163576" rIns="163576" bIns="163576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300" kern="1200"/>
            </a:p>
          </p:txBody>
        </p:sp>
      </p:grpSp>
      <p:sp>
        <p:nvSpPr>
          <p:cNvPr id="54" name="Rounded Rectangle 53"/>
          <p:cNvSpPr/>
          <p:nvPr/>
        </p:nvSpPr>
        <p:spPr>
          <a:xfrm>
            <a:off x="10348317" y="2930483"/>
            <a:ext cx="1515665" cy="570297"/>
          </a:xfrm>
          <a:prstGeom prst="roundRect">
            <a:avLst>
              <a:gd name="adj" fmla="val 10000"/>
            </a:avLst>
          </a:prstGeom>
          <a:solidFill>
            <a:srgbClr val="FFECB7">
              <a:alpha val="90000"/>
            </a:srgbClr>
          </a:solid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algn="ctr" rtl="1"/>
            <a:r>
              <a:rPr lang="fa-IR" sz="1600" dirty="0">
                <a:cs typeface="B Koodak" panose="00000700000000000000" pitchFamily="2" charset="-78"/>
              </a:rPr>
              <a:t>اعتبار مورد نیاز برای اجرای پارسا</a:t>
            </a:r>
            <a:endParaRPr lang="en-US" sz="1600" dirty="0">
              <a:cs typeface="B Koodak" panose="00000700000000000000" pitchFamily="2" charset="-78"/>
            </a:endParaRPr>
          </a:p>
          <a:p>
            <a:pPr algn="ctr" rtl="1"/>
            <a:endParaRPr lang="en-US" sz="1600" dirty="0"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49528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/>
        </p:nvCxnSpPr>
        <p:spPr>
          <a:xfrm>
            <a:off x="1092530" y="6300216"/>
            <a:ext cx="10013620" cy="152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13D0-805A-4519-8646-FCC9321941C7}" type="slidenum">
              <a:rPr lang="en-US" smtClean="0"/>
              <a:t>2</a:t>
            </a:fld>
            <a:endParaRPr lang="en-US" dirty="0"/>
          </a:p>
        </p:txBody>
      </p:sp>
      <p:sp>
        <p:nvSpPr>
          <p:cNvPr id="2" name="Flowchart: Multidocument 1"/>
          <p:cNvSpPr/>
          <p:nvPr/>
        </p:nvSpPr>
        <p:spPr>
          <a:xfrm>
            <a:off x="1707777" y="1604402"/>
            <a:ext cx="8794376" cy="3832412"/>
          </a:xfrm>
          <a:prstGeom prst="flowChartMultidocument">
            <a:avLst/>
          </a:prstGeom>
          <a:solidFill>
            <a:srgbClr val="BEF8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855694" y="2615423"/>
            <a:ext cx="7173146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4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B Koodak" panose="00000700000000000000" pitchFamily="2" charset="-78"/>
              </a:rPr>
              <a:t>در تهیه پاورپوینت ارائه پارسا در طرح جوانه، بیان مباحثی که در ادامه آمده است، </a:t>
            </a:r>
            <a:r>
              <a:rPr lang="fa-IR" sz="4000" dirty="0">
                <a:ln w="0"/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B Koodak" panose="00000700000000000000" pitchFamily="2" charset="-78"/>
              </a:rPr>
              <a:t>الزامی</a:t>
            </a:r>
            <a:r>
              <a:rPr lang="fa-IR" sz="3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B Koodak" panose="00000700000000000000" pitchFamily="2" charset="-78"/>
              </a:rPr>
              <a:t> </a:t>
            </a:r>
            <a:r>
              <a:rPr lang="fa-IR" sz="34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B Koodak" panose="00000700000000000000" pitchFamily="2" charset="-78"/>
              </a:rPr>
              <a:t>است.</a:t>
            </a:r>
            <a:endParaRPr lang="en-US" sz="34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08929" y="2678868"/>
            <a:ext cx="9816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 smtClean="0">
                <a:solidFill>
                  <a:srgbClr val="FF0000"/>
                </a:solidFill>
              </a:rPr>
              <a:t>*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502153" y="6321810"/>
            <a:ext cx="9816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 smtClean="0">
                <a:solidFill>
                  <a:srgbClr val="FF0000"/>
                </a:solidFill>
              </a:rPr>
              <a:t>*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17741" y="6352143"/>
            <a:ext cx="6481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dirty="0" smtClean="0">
                <a:solidFill>
                  <a:srgbClr val="FF0000"/>
                </a:solidFill>
                <a:cs typeface="B Koodak" panose="00000700000000000000" pitchFamily="2" charset="-78"/>
              </a:rPr>
              <a:t>پارسا: پایان‌نامه/رساله دارای پروپوزال مصوب متقاضی شرکت در طرح جوانه</a:t>
            </a:r>
            <a:endParaRPr lang="en-US" dirty="0">
              <a:solidFill>
                <a:srgbClr val="FF0000"/>
              </a:solidFill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66935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/>
        </p:nvCxnSpPr>
        <p:spPr>
          <a:xfrm>
            <a:off x="1092530" y="6300216"/>
            <a:ext cx="10013620" cy="152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13D0-805A-4519-8646-FCC9321941C7}" type="slidenum">
              <a:rPr lang="en-US" smtClean="0"/>
              <a:t>3</a:t>
            </a:fld>
            <a:endParaRPr lang="en-US" dirty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618565" y="1344706"/>
            <a:ext cx="10944482" cy="501164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 rtl="1">
              <a:lnSpc>
                <a:spcPct val="100000"/>
              </a:lnSpc>
            </a:pPr>
            <a:r>
              <a:rPr lang="fa-IR" sz="31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B Koodak" panose="00000700000000000000" pitchFamily="2" charset="-78"/>
              </a:rPr>
              <a:t>معرفی پارسا شامل: </a:t>
            </a:r>
            <a:r>
              <a:rPr lang="fa-IR" sz="25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B Koodak" panose="00000700000000000000" pitchFamily="2" charset="-78"/>
              </a:rPr>
              <a:t>عنوان پایان‌نامه/رساله، تاریخ تصویب پیشنهاد،</a:t>
            </a:r>
            <a:r>
              <a:rPr lang="en-US" sz="25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B Koodak" panose="00000700000000000000" pitchFamily="2" charset="-78"/>
              </a:rPr>
              <a:t> </a:t>
            </a:r>
            <a:r>
              <a:rPr lang="fa-IR" sz="25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B Koodak" panose="00000700000000000000" pitchFamily="2" charset="-78"/>
              </a:rPr>
              <a:t>حوزه فناوری و زمینه کاری</a:t>
            </a: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3746773" y="81932"/>
            <a:ext cx="8123823" cy="786328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r" defTabSz="457200" rtl="1" eaLnBrk="1" latinLnBrk="0" hangingPunct="1">
              <a:spcBef>
                <a:spcPct val="0"/>
              </a:spcBef>
              <a:buNone/>
              <a:defRPr lang="en-US" sz="4000" b="1" kern="1200" dirty="0">
                <a:solidFill>
                  <a:srgbClr val="FEFEFE"/>
                </a:solidFill>
                <a:latin typeface="+mj-lt"/>
                <a:ea typeface="+mj-ea"/>
                <a:cs typeface="Trebuchet M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a-IR" b="0" dirty="0" smtClean="0">
                <a:solidFill>
                  <a:srgbClr val="FFC000"/>
                </a:solidFill>
                <a:latin typeface="Times New Roman" panose="02020603050405020304" pitchFamily="18" charset="0"/>
                <a:cs typeface="B Homa" panose="00000400000000000000" pitchFamily="2" charset="-78"/>
              </a:rPr>
              <a:t>1. معرفی پارسا</a:t>
            </a:r>
            <a:endParaRPr lang="fa-IR" sz="1800" b="0" dirty="0">
              <a:solidFill>
                <a:srgbClr val="FFC000"/>
              </a:solidFill>
              <a:latin typeface="Times New Roman" panose="02020603050405020304" pitchFamily="18" charset="0"/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03679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/>
        </p:nvCxnSpPr>
        <p:spPr>
          <a:xfrm>
            <a:off x="1092530" y="6300216"/>
            <a:ext cx="10013620" cy="152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13D0-805A-4519-8646-FCC9321941C7}" type="slidenum">
              <a:rPr lang="en-US" smtClean="0"/>
              <a:t>4</a:t>
            </a:fld>
            <a:endParaRPr lang="en-US" dirty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618565" y="1344707"/>
            <a:ext cx="10944482" cy="4914654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 rtl="1">
              <a:lnSpc>
                <a:spcPct val="100000"/>
              </a:lnSpc>
            </a:pPr>
            <a:r>
              <a:rPr lang="fa-IR" sz="31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B Koodak" panose="00000700000000000000" pitchFamily="2" charset="-78"/>
              </a:rPr>
              <a:t>معرفی هسته شامل: </a:t>
            </a:r>
            <a:r>
              <a:rPr lang="fa-IR" sz="25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B Koodak" panose="00000700000000000000" pitchFamily="2" charset="-78"/>
              </a:rPr>
              <a:t>اعضا (دانشجو، استاد راهنمای اول، استاد راهنمای دوم)، نام دانشگاه، دانشکده، رشته تحصیلی و مقطع تحصیلی</a:t>
            </a:r>
          </a:p>
          <a:p>
            <a:pPr marL="457200" indent="-457200" algn="r" rtl="1">
              <a:buFontTx/>
              <a:buChar char="-"/>
            </a:pPr>
            <a:endParaRPr lang="fa-IR" sz="31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B Koodak" panose="00000700000000000000" pitchFamily="2" charset="-78"/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3746773" y="81932"/>
            <a:ext cx="8123823" cy="786328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r" defTabSz="457200" rtl="1" eaLnBrk="1" latinLnBrk="0" hangingPunct="1">
              <a:spcBef>
                <a:spcPct val="0"/>
              </a:spcBef>
              <a:buNone/>
              <a:defRPr lang="en-US" sz="4000" b="1" kern="1200" dirty="0">
                <a:solidFill>
                  <a:srgbClr val="FEFEFE"/>
                </a:solidFill>
                <a:latin typeface="+mj-lt"/>
                <a:ea typeface="+mj-ea"/>
                <a:cs typeface="Trebuchet M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a-IR" b="0" dirty="0" smtClean="0">
                <a:solidFill>
                  <a:srgbClr val="FFC000"/>
                </a:solidFill>
                <a:latin typeface="Times New Roman" panose="02020603050405020304" pitchFamily="18" charset="0"/>
                <a:cs typeface="B Homa" panose="00000400000000000000" pitchFamily="2" charset="-78"/>
              </a:rPr>
              <a:t>2. معرفی هسته </a:t>
            </a:r>
            <a:endParaRPr lang="fa-IR" sz="1800" b="0" dirty="0">
              <a:solidFill>
                <a:srgbClr val="FFC000"/>
              </a:solidFill>
              <a:latin typeface="Times New Roman" panose="02020603050405020304" pitchFamily="18" charset="0"/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13858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/>
        </p:nvCxnSpPr>
        <p:spPr>
          <a:xfrm>
            <a:off x="1092530" y="6300216"/>
            <a:ext cx="10013620" cy="152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1398</a:t>
            </a: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13D0-805A-4519-8646-FCC9321941C7}" type="slidenum">
              <a:rPr lang="en-US" smtClean="0"/>
              <a:t>5</a:t>
            </a:fld>
            <a:endParaRPr lang="en-US" dirty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748811" y="1456683"/>
            <a:ext cx="10923236" cy="519797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03225" algn="r" rtl="1">
              <a:lnSpc>
                <a:spcPct val="100000"/>
              </a:lnSpc>
            </a:pPr>
            <a:r>
              <a:rPr lang="fa-IR" sz="31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B Koodak" panose="00000700000000000000" pitchFamily="2" charset="-78"/>
              </a:rPr>
              <a:t>عنوان دستاورد پارسا</a:t>
            </a:r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1283676" y="3587425"/>
            <a:ext cx="7321063" cy="3067233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rmAutofit fontScale="97500"/>
          </a:bodyPr>
          <a:lstStyle>
            <a:lvl1pPr algn="r" defTabSz="457200" rtl="1" eaLnBrk="1" latinLnBrk="0" hangingPunct="1">
              <a:spcBef>
                <a:spcPct val="0"/>
              </a:spcBef>
              <a:buNone/>
              <a:defRPr lang="en-US" sz="4000" b="1" kern="1200" dirty="0">
                <a:solidFill>
                  <a:srgbClr val="FEFEFE"/>
                </a:solidFill>
                <a:latin typeface="+mj-lt"/>
                <a:ea typeface="+mj-ea"/>
                <a:cs typeface="Trebuchet M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fa-IR" sz="4050" dirty="0" smtClean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B Koodak" panose="00000700000000000000" pitchFamily="2" charset="-78"/>
              </a:rPr>
              <a:t> </a:t>
            </a:r>
            <a:r>
              <a:rPr lang="fa-IR" sz="4050" dirty="0" smtClean="0">
                <a:latin typeface="Tahoma" panose="020B0604030504040204" pitchFamily="34" charset="0"/>
                <a:ea typeface="Tahoma" panose="020B0604030504040204" pitchFamily="34" charset="0"/>
                <a:cs typeface="B Koodak" panose="00000700000000000000" pitchFamily="2" charset="-78"/>
              </a:rPr>
              <a:t/>
            </a:r>
            <a:br>
              <a:rPr lang="fa-IR" sz="4050" dirty="0" smtClean="0">
                <a:latin typeface="Tahoma" panose="020B0604030504040204" pitchFamily="34" charset="0"/>
                <a:ea typeface="Tahoma" panose="020B0604030504040204" pitchFamily="34" charset="0"/>
                <a:cs typeface="B Koodak" panose="00000700000000000000" pitchFamily="2" charset="-78"/>
              </a:rPr>
            </a:br>
            <a:r>
              <a:rPr lang="fa-IR" sz="4050" dirty="0" smtClean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B Koodak" panose="00000700000000000000" pitchFamily="2" charset="-78"/>
              </a:rPr>
              <a:t/>
            </a:r>
            <a:br>
              <a:rPr lang="fa-IR" sz="4050" dirty="0" smtClean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B Koodak" panose="00000700000000000000" pitchFamily="2" charset="-78"/>
              </a:rPr>
            </a:br>
            <a:endParaRPr lang="fa-IR" sz="405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3746773" y="81932"/>
            <a:ext cx="8123823" cy="786328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r" defTabSz="457200" rtl="1" eaLnBrk="1" latinLnBrk="0" hangingPunct="1">
              <a:spcBef>
                <a:spcPct val="0"/>
              </a:spcBef>
              <a:buNone/>
              <a:defRPr lang="en-US" sz="4000" b="1" kern="1200" dirty="0">
                <a:solidFill>
                  <a:srgbClr val="FEFEFE"/>
                </a:solidFill>
                <a:latin typeface="+mj-lt"/>
                <a:ea typeface="+mj-ea"/>
                <a:cs typeface="Trebuchet M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a-IR" b="0" dirty="0" smtClean="0">
                <a:solidFill>
                  <a:srgbClr val="FFC000"/>
                </a:solidFill>
                <a:latin typeface="Times New Roman" panose="02020603050405020304" pitchFamily="18" charset="0"/>
                <a:cs typeface="B Homa" panose="00000400000000000000" pitchFamily="2" charset="-78"/>
              </a:rPr>
              <a:t>3. معرفی دستاورد پارسا</a:t>
            </a:r>
            <a:endParaRPr lang="fa-IR" sz="1800" b="0" dirty="0">
              <a:solidFill>
                <a:srgbClr val="FFC000"/>
              </a:solidFill>
              <a:latin typeface="Times New Roman" panose="02020603050405020304" pitchFamily="18" charset="0"/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7994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/>
        </p:nvCxnSpPr>
        <p:spPr>
          <a:xfrm>
            <a:off x="1092530" y="6300216"/>
            <a:ext cx="10013620" cy="152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13D0-805A-4519-8646-FCC9321941C7}" type="slidenum">
              <a:rPr lang="en-US" smtClean="0"/>
              <a:t>6</a:t>
            </a:fld>
            <a:endParaRPr lang="en-US" dirty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748811" y="1456683"/>
            <a:ext cx="10923236" cy="519797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defPPr>
              <a:defRPr lang="en-US"/>
            </a:defPPr>
            <a:lvl1pPr marL="403225" algn="r" rtl="1">
              <a:lnSpc>
                <a:spcPct val="100000"/>
              </a:lnSpc>
              <a:spcBef>
                <a:spcPct val="0"/>
              </a:spcBef>
              <a:buNone/>
              <a:defRPr sz="31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B Koodak" panose="00000700000000000000" pitchFamily="2" charset="-78"/>
              </a:defRPr>
            </a:lvl1pPr>
          </a:lstStyle>
          <a:p>
            <a:r>
              <a:rPr lang="fa-IR" dirty="0"/>
              <a:t>نوع دستاورد پارسا</a:t>
            </a: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3746773" y="81932"/>
            <a:ext cx="8123823" cy="786328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r" defTabSz="457200" rtl="1" eaLnBrk="1" latinLnBrk="0" hangingPunct="1">
              <a:spcBef>
                <a:spcPct val="0"/>
              </a:spcBef>
              <a:buNone/>
              <a:defRPr lang="en-US" sz="4000" b="1" kern="1200" dirty="0">
                <a:solidFill>
                  <a:srgbClr val="FEFEFE"/>
                </a:solidFill>
                <a:latin typeface="+mj-lt"/>
                <a:ea typeface="+mj-ea"/>
                <a:cs typeface="Trebuchet M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a-IR" b="0" dirty="0" smtClean="0">
                <a:solidFill>
                  <a:srgbClr val="FFC000"/>
                </a:solidFill>
                <a:latin typeface="Times New Roman" panose="02020603050405020304" pitchFamily="18" charset="0"/>
                <a:cs typeface="B Homa" panose="00000400000000000000" pitchFamily="2" charset="-78"/>
              </a:rPr>
              <a:t>3. معرفی دستاورد پارسا</a:t>
            </a:r>
            <a:endParaRPr lang="fa-IR" sz="1800" b="0" dirty="0">
              <a:solidFill>
                <a:srgbClr val="FFC000"/>
              </a:solidFill>
              <a:latin typeface="Times New Roman" panose="02020603050405020304" pitchFamily="18" charset="0"/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05727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/>
        </p:nvCxnSpPr>
        <p:spPr>
          <a:xfrm>
            <a:off x="1092530" y="6300216"/>
            <a:ext cx="10013620" cy="152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13D0-805A-4519-8646-FCC9321941C7}" type="slidenum">
              <a:rPr lang="en-US" smtClean="0"/>
              <a:t>7</a:t>
            </a:fld>
            <a:endParaRPr lang="en-US" dirty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748811" y="1456683"/>
            <a:ext cx="10923236" cy="519797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defPPr>
              <a:defRPr lang="en-US"/>
            </a:defPPr>
            <a:lvl1pPr marL="403225" algn="r" rtl="1">
              <a:lnSpc>
                <a:spcPct val="100000"/>
              </a:lnSpc>
              <a:spcBef>
                <a:spcPct val="0"/>
              </a:spcBef>
              <a:buNone/>
              <a:defRPr sz="31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B Koodak" panose="00000700000000000000" pitchFamily="2" charset="-78"/>
              </a:defRPr>
            </a:lvl1pPr>
          </a:lstStyle>
          <a:p>
            <a:r>
              <a:rPr lang="fa-IR" dirty="0"/>
              <a:t>مشخصات فیزیکی دستاورد پارسا</a:t>
            </a: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3746773" y="81932"/>
            <a:ext cx="8123823" cy="786328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r" defTabSz="457200" rtl="1" eaLnBrk="1" latinLnBrk="0" hangingPunct="1">
              <a:spcBef>
                <a:spcPct val="0"/>
              </a:spcBef>
              <a:buNone/>
              <a:defRPr lang="en-US" sz="4000" b="1" kern="1200" dirty="0">
                <a:solidFill>
                  <a:srgbClr val="FEFEFE"/>
                </a:solidFill>
                <a:latin typeface="+mj-lt"/>
                <a:ea typeface="+mj-ea"/>
                <a:cs typeface="Trebuchet M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a-IR" b="0" dirty="0" smtClean="0">
                <a:solidFill>
                  <a:srgbClr val="FFC000"/>
                </a:solidFill>
                <a:latin typeface="Times New Roman" panose="02020603050405020304" pitchFamily="18" charset="0"/>
                <a:cs typeface="B Homa" panose="00000400000000000000" pitchFamily="2" charset="-78"/>
              </a:rPr>
              <a:t>3. معرفی دستاورد پارسا</a:t>
            </a:r>
            <a:endParaRPr lang="fa-IR" sz="1800" b="0" dirty="0">
              <a:solidFill>
                <a:srgbClr val="FFC000"/>
              </a:solidFill>
              <a:latin typeface="Times New Roman" panose="02020603050405020304" pitchFamily="18" charset="0"/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75686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/>
        </p:nvCxnSpPr>
        <p:spPr>
          <a:xfrm>
            <a:off x="1092530" y="6300216"/>
            <a:ext cx="10013620" cy="152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13D0-805A-4519-8646-FCC9321941C7}" type="slidenum">
              <a:rPr lang="en-US" smtClean="0"/>
              <a:t>8</a:t>
            </a:fld>
            <a:endParaRPr lang="en-US" dirty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748811" y="1456683"/>
            <a:ext cx="10923236" cy="519797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defPPr>
              <a:defRPr lang="en-US"/>
            </a:defPPr>
            <a:lvl1pPr marL="403225" algn="r" rtl="1">
              <a:lnSpc>
                <a:spcPct val="100000"/>
              </a:lnSpc>
              <a:spcBef>
                <a:spcPct val="0"/>
              </a:spcBef>
              <a:buNone/>
              <a:defRPr sz="31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B Koodak" panose="00000700000000000000" pitchFamily="2" charset="-78"/>
              </a:defRPr>
            </a:lvl1pPr>
          </a:lstStyle>
          <a:p>
            <a:r>
              <a:rPr lang="fa-IR" dirty="0"/>
              <a:t>مشخصات فنی دستاورد پارسا</a:t>
            </a: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3746773" y="81932"/>
            <a:ext cx="8123823" cy="786328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r" defTabSz="457200" rtl="1" eaLnBrk="1" latinLnBrk="0" hangingPunct="1">
              <a:spcBef>
                <a:spcPct val="0"/>
              </a:spcBef>
              <a:buNone/>
              <a:defRPr lang="en-US" sz="4000" b="1" kern="1200" dirty="0">
                <a:solidFill>
                  <a:srgbClr val="FEFEFE"/>
                </a:solidFill>
                <a:latin typeface="+mj-lt"/>
                <a:ea typeface="+mj-ea"/>
                <a:cs typeface="Trebuchet M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a-IR" b="0" dirty="0" smtClean="0">
                <a:solidFill>
                  <a:srgbClr val="FFC000"/>
                </a:solidFill>
                <a:latin typeface="Times New Roman" panose="02020603050405020304" pitchFamily="18" charset="0"/>
                <a:cs typeface="B Homa" panose="00000400000000000000" pitchFamily="2" charset="-78"/>
              </a:rPr>
              <a:t>3. معرفی دستاورد پارسا</a:t>
            </a:r>
            <a:endParaRPr lang="fa-IR" sz="1800" b="0" dirty="0">
              <a:solidFill>
                <a:srgbClr val="FFC000"/>
              </a:solidFill>
              <a:latin typeface="Times New Roman" panose="02020603050405020304" pitchFamily="18" charset="0"/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65619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/>
        </p:nvCxnSpPr>
        <p:spPr>
          <a:xfrm>
            <a:off x="1092530" y="6300216"/>
            <a:ext cx="10013620" cy="152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13D0-805A-4519-8646-FCC9321941C7}" type="slidenum">
              <a:rPr lang="en-US" smtClean="0"/>
              <a:t>9</a:t>
            </a:fld>
            <a:endParaRPr lang="en-US" dirty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748811" y="1456683"/>
            <a:ext cx="10923236" cy="519797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defPPr>
              <a:defRPr lang="en-US"/>
            </a:defPPr>
            <a:lvl1pPr marL="403225" algn="r" rtl="1">
              <a:lnSpc>
                <a:spcPct val="100000"/>
              </a:lnSpc>
              <a:spcBef>
                <a:spcPct val="0"/>
              </a:spcBef>
              <a:buNone/>
              <a:defRPr sz="31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B Koodak" panose="00000700000000000000" pitchFamily="2" charset="-78"/>
              </a:defRPr>
            </a:lvl1pPr>
          </a:lstStyle>
          <a:p>
            <a:r>
              <a:rPr lang="fa-IR" dirty="0"/>
              <a:t>کاربردهای دستاورد پارسا</a:t>
            </a: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3746773" y="81932"/>
            <a:ext cx="8123823" cy="786328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r" defTabSz="457200" rtl="1" eaLnBrk="1" latinLnBrk="0" hangingPunct="1">
              <a:spcBef>
                <a:spcPct val="0"/>
              </a:spcBef>
              <a:buNone/>
              <a:defRPr lang="en-US" sz="4000" b="1" kern="1200" dirty="0">
                <a:solidFill>
                  <a:srgbClr val="FEFEFE"/>
                </a:solidFill>
                <a:latin typeface="+mj-lt"/>
                <a:ea typeface="+mj-ea"/>
                <a:cs typeface="Trebuchet M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a-IR" b="0" dirty="0" smtClean="0">
                <a:solidFill>
                  <a:srgbClr val="FFC000"/>
                </a:solidFill>
                <a:latin typeface="Times New Roman" panose="02020603050405020304" pitchFamily="18" charset="0"/>
                <a:cs typeface="B Homa" panose="00000400000000000000" pitchFamily="2" charset="-78"/>
              </a:rPr>
              <a:t>3. معرفی دستاورد پارسا</a:t>
            </a:r>
            <a:endParaRPr lang="fa-IR" sz="1800" b="0" dirty="0">
              <a:solidFill>
                <a:srgbClr val="FFC000"/>
              </a:solidFill>
              <a:latin typeface="Times New Roman" panose="02020603050405020304" pitchFamily="18" charset="0"/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62691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433</Words>
  <Application>Microsoft Office PowerPoint</Application>
  <PresentationFormat>Custom</PresentationFormat>
  <Paragraphs>125</Paragraphs>
  <Slides>15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gharoun</dc:creator>
  <cp:lastModifiedBy>user</cp:lastModifiedBy>
  <cp:revision>16</cp:revision>
  <dcterms:modified xsi:type="dcterms:W3CDTF">2021-06-06T19:42:52Z</dcterms:modified>
</cp:coreProperties>
</file>